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76" r:id="rId10"/>
    <p:sldId id="277" r:id="rId11"/>
    <p:sldId id="275" r:id="rId12"/>
    <p:sldId id="278" r:id="rId13"/>
    <p:sldId id="279" r:id="rId14"/>
    <p:sldId id="261" r:id="rId15"/>
    <p:sldId id="280" r:id="rId16"/>
    <p:sldId id="262" r:id="rId17"/>
    <p:sldId id="281" r:id="rId18"/>
    <p:sldId id="265" r:id="rId19"/>
    <p:sldId id="264" r:id="rId20"/>
    <p:sldId id="266" r:id="rId21"/>
    <p:sldId id="268" r:id="rId22"/>
    <p:sldId id="267" r:id="rId23"/>
    <p:sldId id="269" r:id="rId24"/>
    <p:sldId id="27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7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6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End-to-end weakly-supervised semantic alignment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1EF2A4-4339-462F-907D-84099E9E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2119592"/>
            <a:ext cx="26289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9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1331C9-5AA0-4E27-BDAB-91A5D9EE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447800"/>
            <a:ext cx="76581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07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51AA7-BB94-41CD-9A7B-F033565B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33" y="1584144"/>
            <a:ext cx="2854920" cy="490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6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B3AE4-6387-4AD8-AD06-B7F18123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1576387"/>
            <a:ext cx="41529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/>
          <a:lstStyle/>
          <a:p>
            <a:r>
              <a:rPr lang="en-US" altLang="ko-KR" dirty="0"/>
              <a:t>HOG (Histogram of Oriented Gradients)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이미지의 지역적 </a:t>
            </a:r>
            <a:r>
              <a:rPr lang="en-US" altLang="ko-KR" dirty="0"/>
              <a:t>gradient</a:t>
            </a:r>
            <a:r>
              <a:rPr lang="ko-KR" altLang="en-US" dirty="0"/>
              <a:t> 방향의 </a:t>
            </a:r>
            <a:r>
              <a:rPr lang="en-US" altLang="ko-KR" dirty="0"/>
              <a:t>Histogram </a:t>
            </a:r>
            <a:r>
              <a:rPr lang="ko-KR" altLang="en-US" dirty="0"/>
              <a:t>을 계산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Histogram</a:t>
            </a:r>
            <a:r>
              <a:rPr lang="ko-KR" altLang="en-US" dirty="0"/>
              <a:t>의 형태로 객체의 윤곽을 표현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213A2D-9262-4F3C-AD23-A7D627FE2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3"/>
          <a:stretch/>
        </p:blipFill>
        <p:spPr bwMode="auto">
          <a:xfrm>
            <a:off x="838200" y="1624911"/>
            <a:ext cx="4380663" cy="45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3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BF41EF-AE83-4E59-B2D4-F47D47DC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27" y="0"/>
            <a:ext cx="5105773" cy="6858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534947E-D897-492E-9D32-7E0B01636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2" r="62"/>
          <a:stretch/>
        </p:blipFill>
        <p:spPr bwMode="auto">
          <a:xfrm>
            <a:off x="1264024" y="2200836"/>
            <a:ext cx="343348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9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3299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RANSAC(</a:t>
            </a:r>
            <a:r>
              <a:rPr lang="en-US" altLang="ko-KR" dirty="0" err="1"/>
              <a:t>RANdom</a:t>
            </a:r>
            <a:r>
              <a:rPr lang="en-US" altLang="ko-KR" dirty="0"/>
              <a:t> </a:t>
            </a:r>
            <a:r>
              <a:rPr lang="en-US" altLang="ko-KR" dirty="0" err="1"/>
              <a:t>SAmple</a:t>
            </a:r>
            <a:r>
              <a:rPr lang="en-US" altLang="ko-KR" dirty="0"/>
              <a:t> consensus)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데이터셋에서 노이즈를 제거하고 모델을 예측하는 알고리즘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RANSAC inlier score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</a:t>
            </a:r>
            <a:r>
              <a:rPr lang="ko-KR" altLang="en-US" dirty="0"/>
              <a:t> 알고리즘을 통해서 얻어진 모델에서 </a:t>
            </a:r>
            <a:r>
              <a:rPr lang="en-US" altLang="ko-KR" dirty="0"/>
              <a:t>inlier </a:t>
            </a:r>
            <a:r>
              <a:rPr lang="ko-KR" altLang="en-US" dirty="0"/>
              <a:t>데이터의 개수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FF1C80-8DC5-488F-8257-55F3A2AFE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19" y="1387475"/>
            <a:ext cx="395287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7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5940AB9-B958-4871-8D29-34BC8F942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646353"/>
            <a:ext cx="11101136" cy="3840047"/>
          </a:xfrm>
        </p:spPr>
        <p:txBody>
          <a:bodyPr>
            <a:normAutofit/>
          </a:bodyPr>
          <a:lstStyle/>
          <a:p>
            <a:r>
              <a:rPr lang="en-US" altLang="ko-KR" dirty="0"/>
              <a:t>RANSAC inlier score</a:t>
            </a:r>
            <a:r>
              <a:rPr lang="ko-KR" altLang="en-US" dirty="0"/>
              <a:t>에 관해 논문에서 정의한 내용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RANSAC inlier scoring function counts the number of observed points which are in agreement with this hypothesis, called the inliers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RANSAC inlier score</a:t>
            </a:r>
            <a:r>
              <a:rPr lang="ko-KR" altLang="en-US" dirty="0"/>
              <a:t>에 관한 다른 논문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Retinal Image Registration from 2D to 3D</a:t>
            </a:r>
            <a:endParaRPr lang="ko-KR" altLang="en-US" dirty="0"/>
          </a:p>
          <a:p>
            <a:pPr>
              <a:buFontTx/>
              <a:buChar char="-"/>
            </a:pPr>
            <a:r>
              <a:rPr lang="ko-KR" altLang="en-US" dirty="0"/>
              <a:t>망막에 비친 이미지를 분석하고 처리하는 방법에 관한 논문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48225B-A15A-4676-9936-77CEE4DA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20" y="5732054"/>
            <a:ext cx="198147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711045"/>
            <a:ext cx="5550568" cy="4603917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Feature extraction</a:t>
            </a:r>
          </a:p>
          <a:p>
            <a:pPr>
              <a:buFontTx/>
              <a:buChar char="-"/>
            </a:pPr>
            <a:r>
              <a:rPr lang="ko-KR" altLang="en-US" dirty="0"/>
              <a:t>소스 이미지와 타겟 이미지를 </a:t>
            </a:r>
            <a:r>
              <a:rPr lang="en-US" altLang="ko-KR" dirty="0"/>
              <a:t>input</a:t>
            </a:r>
          </a:p>
          <a:p>
            <a:pPr>
              <a:buFontTx/>
              <a:buChar char="-"/>
            </a:pPr>
            <a:r>
              <a:rPr lang="ko-KR" altLang="en-US" dirty="0"/>
              <a:t>같은 가중치를 가지는 </a:t>
            </a:r>
            <a:r>
              <a:rPr lang="en-US" altLang="ko-KR" dirty="0"/>
              <a:t>CNN </a:t>
            </a:r>
            <a:r>
              <a:rPr lang="ko-KR" altLang="en-US" dirty="0"/>
              <a:t>모델을 이용해서 </a:t>
            </a:r>
            <a:r>
              <a:rPr lang="en-US" altLang="ko-KR" dirty="0"/>
              <a:t>feature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Pairwise feature matching</a:t>
            </a:r>
          </a:p>
          <a:p>
            <a:pPr>
              <a:buFontTx/>
              <a:buChar char="-"/>
            </a:pPr>
            <a:r>
              <a:rPr lang="ko-KR" altLang="en-US" dirty="0"/>
              <a:t>두 이미지의 </a:t>
            </a:r>
            <a:r>
              <a:rPr lang="en-US" altLang="ko-KR" dirty="0"/>
              <a:t>local features</a:t>
            </a:r>
            <a:r>
              <a:rPr lang="ko-KR" altLang="en-US" dirty="0"/>
              <a:t>를</a:t>
            </a:r>
            <a:r>
              <a:rPr lang="en-US" altLang="ko-KR" dirty="0"/>
              <a:t> matching</a:t>
            </a:r>
            <a:r>
              <a:rPr lang="ko-KR" altLang="en-US" dirty="0"/>
              <a:t>해서 </a:t>
            </a:r>
            <a:r>
              <a:rPr lang="en-US" altLang="ko-KR" dirty="0"/>
              <a:t>match score</a:t>
            </a:r>
            <a:r>
              <a:rPr lang="ko-KR" altLang="en-US" dirty="0"/>
              <a:t>를 계산한 후 정규화를 실시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8D53B7-8908-49D5-90A1-3F908302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015" y="4905596"/>
            <a:ext cx="3534268" cy="14956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0402-7A01-495B-BE1E-8B717D19F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6263"/>
            <a:ext cx="5639587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D1574D-ABAD-49F7-BB7E-7C1C8A2B9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624"/>
          <a:stretch/>
        </p:blipFill>
        <p:spPr>
          <a:xfrm>
            <a:off x="6096000" y="1936263"/>
            <a:ext cx="2277036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Geometric transformation estimation</a:t>
            </a:r>
          </a:p>
          <a:p>
            <a:pPr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에서 얻은 </a:t>
            </a:r>
            <a:r>
              <a:rPr lang="en-US" altLang="ko-KR" dirty="0"/>
              <a:t>match score </a:t>
            </a:r>
            <a:r>
              <a:rPr lang="ko-KR" altLang="en-US" dirty="0"/>
              <a:t>점수로 기하학적 변환 매개변수 </a:t>
            </a:r>
            <a:r>
              <a:rPr lang="en-US" altLang="ko-KR" dirty="0"/>
              <a:t>g</a:t>
            </a:r>
            <a:r>
              <a:rPr lang="ko-KR" altLang="en-US" dirty="0"/>
              <a:t>를 추정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g</a:t>
            </a:r>
            <a:r>
              <a:rPr lang="ko-KR" altLang="en-US" dirty="0"/>
              <a:t>를 바탕으로 기하학전 변환 실시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이때 </a:t>
            </a:r>
            <a:r>
              <a:rPr lang="en-US" altLang="ko-KR" dirty="0"/>
              <a:t>affine model</a:t>
            </a:r>
            <a:r>
              <a:rPr lang="ko-KR" altLang="en-US" dirty="0"/>
              <a:t>이면 </a:t>
            </a:r>
            <a:r>
              <a:rPr lang="en-US" altLang="ko-KR" dirty="0"/>
              <a:t>K=6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7942C5-5293-49D0-BBD2-26F73989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55" y="4458368"/>
            <a:ext cx="2943636" cy="4763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E10317D-E677-460A-A6C3-5E23B9B69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818" y="4946716"/>
            <a:ext cx="3096057" cy="514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CE116B-8E01-4781-A6FC-AC8D7D77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6263"/>
            <a:ext cx="5639587" cy="20767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BC5704-DA87-4F36-8B1D-3C053FD5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56" r="47804"/>
          <a:stretch/>
        </p:blipFill>
        <p:spPr>
          <a:xfrm>
            <a:off x="8202706" y="1936263"/>
            <a:ext cx="83693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6943"/>
          </a:xfrm>
        </p:spPr>
        <p:txBody>
          <a:bodyPr/>
          <a:lstStyle/>
          <a:p>
            <a:r>
              <a:rPr lang="en-US" altLang="ko-KR" dirty="0"/>
              <a:t>semantic alignment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56680-0394-4735-BD08-F620DA3C6DFF}"/>
              </a:ext>
            </a:extLst>
          </p:cNvPr>
          <p:cNvSpPr txBox="1"/>
          <p:nvPr/>
        </p:nvSpPr>
        <p:spPr>
          <a:xfrm>
            <a:off x="6740498" y="2840372"/>
            <a:ext cx="53079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두 개 이상의 이미지에서 유사한 객체나 특징을 정렬</a:t>
            </a:r>
            <a:endParaRPr lang="en-US" altLang="ko-KR" sz="24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특징 추출 → 특징 매칭 → 기하학적 변환 → 정렬 </a:t>
            </a:r>
            <a:endParaRPr lang="en-US" altLang="ko-KR" sz="2400" dirty="0">
              <a:latin typeface="맑은 고딕 (본문)"/>
            </a:endParaRPr>
          </a:p>
          <a:p>
            <a:pPr algn="l"/>
            <a:endParaRPr lang="en-US" altLang="ko-KR" sz="2400" dirty="0">
              <a:latin typeface="맑은 고딕 (본문)"/>
            </a:endParaRPr>
          </a:p>
          <a:p>
            <a:pPr marL="457200" indent="-457200" algn="l">
              <a:buFont typeface="+mj-ea"/>
              <a:buAutoNum type="circleNumDbPlain"/>
            </a:pPr>
            <a:r>
              <a:rPr lang="en-US" altLang="ko-KR" sz="2400" dirty="0">
                <a:latin typeface="맑은 고딕 (본문)"/>
              </a:rPr>
              <a:t>end-to-end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soft inlier scoring</a:t>
            </a:r>
          </a:p>
          <a:p>
            <a:pPr marL="457200" indent="-457200" algn="l">
              <a:buAutoNum type="circleNumDbPlain"/>
            </a:pPr>
            <a:r>
              <a:rPr lang="en-US" altLang="ko-KR" sz="2400" dirty="0">
                <a:latin typeface="맑은 고딕 (본문)"/>
              </a:rPr>
              <a:t>SOTA(2017</a:t>
            </a:r>
            <a:r>
              <a:rPr lang="ko-KR" altLang="en-US" sz="2400" dirty="0">
                <a:latin typeface="맑은 고딕 (본문)"/>
              </a:rPr>
              <a:t>년 </a:t>
            </a:r>
            <a:r>
              <a:rPr lang="en-US" altLang="ko-KR" sz="2400" dirty="0">
                <a:latin typeface="맑은 고딕 (본문)"/>
              </a:rPr>
              <a:t>12</a:t>
            </a:r>
            <a:r>
              <a:rPr lang="ko-KR" altLang="en-US" sz="2400" dirty="0">
                <a:latin typeface="맑은 고딕 (본문)"/>
              </a:rPr>
              <a:t>월 당시</a:t>
            </a:r>
            <a:r>
              <a:rPr lang="en-US" altLang="ko-KR" sz="2400" dirty="0">
                <a:latin typeface="맑은 고딕 (본문)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FD7A7-80BC-4F2C-94F0-2C78F3C8C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1" y="2637506"/>
            <a:ext cx="4485998" cy="1717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E225BC-AB63-43B5-AF04-486A6402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69" y="2637506"/>
            <a:ext cx="2047956" cy="1717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802528-7353-4D51-A8E8-3FC5D67A8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9" y="4355434"/>
            <a:ext cx="4505057" cy="17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1888958"/>
            <a:ext cx="5550568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Affine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선과 평행성을 보존하는 기하 변환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</a:t>
            </a:r>
            <a:r>
              <a:rPr lang="en-US" altLang="ko-KR" dirty="0"/>
              <a:t>, </a:t>
            </a:r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면을 새로운 위치로 매핑하는 기하학적 변환기법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77A3FF-7966-4354-88D1-A4B0FC742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8"/>
          <a:stretch/>
        </p:blipFill>
        <p:spPr bwMode="auto">
          <a:xfrm>
            <a:off x="6983105" y="180473"/>
            <a:ext cx="3643573" cy="36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fine Transformations">
            <a:extLst>
              <a:ext uri="{FF2B5EF4-FFF2-40B4-BE49-F238E27FC236}">
                <a16:creationId xmlns:a16="http://schemas.microsoft.com/office/drawing/2014/main" id="{51E22C64-0638-47D1-86B6-8862DA5E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84" y="3973762"/>
            <a:ext cx="5097816" cy="26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78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2-1. </a:t>
            </a:r>
            <a:r>
              <a:rPr lang="ko-KR" altLang="en-US" dirty="0"/>
              <a:t>용어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077073" cy="4603917"/>
          </a:xfrm>
        </p:spPr>
        <p:txBody>
          <a:bodyPr>
            <a:normAutofit/>
          </a:bodyPr>
          <a:lstStyle/>
          <a:p>
            <a:r>
              <a:rPr lang="en-US" altLang="ko-KR" dirty="0"/>
              <a:t>TPS(Thin plate spline) transformation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점들 사이의 부드러운 매핑을 생성하는 데 사용되는 수학적 기법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이미지에서 제어점을 지정한 후</a:t>
            </a:r>
            <a:r>
              <a:rPr lang="en-US" altLang="ko-KR" dirty="0"/>
              <a:t>, </a:t>
            </a:r>
            <a:r>
              <a:rPr lang="ko-KR" altLang="en-US" dirty="0"/>
              <a:t>제어점들을 고정 혹은 이동시켜서 이미지를 부드럽게 변환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26" name="Picture 2" descr="PDF] Thin-Plate Spline Technique for Medical Image Deformatio | Semantic  Scholar">
            <a:extLst>
              <a:ext uri="{FF2B5EF4-FFF2-40B4-BE49-F238E27FC236}">
                <a16:creationId xmlns:a16="http://schemas.microsoft.com/office/drawing/2014/main" id="{C91E0046-C1E8-4838-B694-D0E3CB874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8"/>
          <a:stretch/>
        </p:blipFill>
        <p:spPr bwMode="auto">
          <a:xfrm>
            <a:off x="3004636" y="4447420"/>
            <a:ext cx="6182727" cy="22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66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A205CC-67A3-4150-93C3-27AD4964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499" y="5373656"/>
            <a:ext cx="1343212" cy="6192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966D00-35FF-477A-94C4-690A5D1D2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077" y="4640129"/>
            <a:ext cx="2372056" cy="733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DF89C-AA02-493C-8FD7-584118F74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2" y="4307305"/>
            <a:ext cx="7124808" cy="2132703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 startAt="4"/>
            </a:pPr>
            <a:r>
              <a:rPr lang="en-US" altLang="ko-KR" dirty="0"/>
              <a:t>Soft inlier count</a:t>
            </a:r>
          </a:p>
          <a:p>
            <a:pPr>
              <a:buFontTx/>
              <a:buChar char="-"/>
            </a:pPr>
            <a:r>
              <a:rPr lang="en-US" altLang="ko-KR" dirty="0"/>
              <a:t>RANSAC inlier count</a:t>
            </a:r>
            <a:r>
              <a:rPr lang="ko-KR" altLang="en-US" dirty="0"/>
              <a:t>를 </a:t>
            </a:r>
            <a:r>
              <a:rPr lang="en-US" altLang="ko-KR" dirty="0"/>
              <a:t>match score</a:t>
            </a:r>
            <a:r>
              <a:rPr lang="ko-KR" altLang="en-US" dirty="0"/>
              <a:t>를 이용해 미분 가능하도록 변형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해당 함수식을 </a:t>
            </a:r>
            <a:r>
              <a:rPr lang="en-US" altLang="ko-KR" dirty="0"/>
              <a:t>loss </a:t>
            </a:r>
            <a:r>
              <a:rPr lang="ko-KR" altLang="en-US" dirty="0"/>
              <a:t>함수로 이용해서 학습을 진행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1266202-D216-47FF-BD84-184C367C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6299" y="686703"/>
            <a:ext cx="462027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 및 결과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E781608-3526-4B0D-8123-50F59859F7B2}"/>
              </a:ext>
            </a:extLst>
          </p:cNvPr>
          <p:cNvSpPr txBox="1">
            <a:spLocks/>
          </p:cNvSpPr>
          <p:nvPr/>
        </p:nvSpPr>
        <p:spPr>
          <a:xfrm>
            <a:off x="545431" y="1690688"/>
            <a:ext cx="6324601" cy="4603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ea"/>
              <a:buAutoNum type="circleNumDbPlain"/>
            </a:pPr>
            <a:r>
              <a:rPr lang="en-US" altLang="ko-KR" dirty="0"/>
              <a:t>PF-PASCAL </a:t>
            </a:r>
            <a:r>
              <a:rPr lang="ko-KR" altLang="en-US" dirty="0"/>
              <a:t>데이터셋 활용해서 학습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평가는 </a:t>
            </a:r>
            <a:r>
              <a:rPr lang="en-US" altLang="ko-KR" dirty="0"/>
              <a:t>PF-PASCAL, Caltech-101, TSS </a:t>
            </a:r>
            <a:r>
              <a:rPr lang="ko-KR" altLang="en-US" dirty="0"/>
              <a:t>데이터셋을 활용</a:t>
            </a:r>
            <a:endParaRPr lang="en-US" altLang="ko-KR" dirty="0"/>
          </a:p>
          <a:p>
            <a:pPr marL="514350" indent="-514350">
              <a:buAutoNum type="circleNumDbPlain"/>
            </a:pPr>
            <a:r>
              <a:rPr lang="ko-KR" altLang="en-US" dirty="0"/>
              <a:t>평가방법은 </a:t>
            </a:r>
            <a:r>
              <a:rPr lang="en-US" altLang="ko-KR" dirty="0"/>
              <a:t>PCK(Percentage of Correct </a:t>
            </a:r>
            <a:r>
              <a:rPr lang="en-US" altLang="ko-KR" dirty="0" err="1"/>
              <a:t>Keypoints</a:t>
            </a:r>
            <a:r>
              <a:rPr lang="en-US" altLang="ko-KR" dirty="0"/>
              <a:t>) metric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07DB2-3796-479B-AE28-A5D817FFDD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2"/>
          <a:stretch/>
        </p:blipFill>
        <p:spPr>
          <a:xfrm>
            <a:off x="7939439" y="762000"/>
            <a:ext cx="3707130" cy="21628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96838D-2C89-4AB1-91E2-94EF6B4A9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3572"/>
          <a:stretch/>
        </p:blipFill>
        <p:spPr>
          <a:xfrm>
            <a:off x="7939438" y="2149075"/>
            <a:ext cx="3707130" cy="21628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19722F-5CC2-45AC-9DD9-15579595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63" y="4708925"/>
            <a:ext cx="9363473" cy="17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4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88A22-A38B-415C-86A8-24489FFD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28F85-F9E4-4E41-ABB8-91821AD0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34" y="1690688"/>
            <a:ext cx="3543795" cy="4277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B9354A-E43F-471C-BC5A-FE6407FF9A6A}"/>
              </a:ext>
            </a:extLst>
          </p:cNvPr>
          <p:cNvSpPr txBox="1"/>
          <p:nvPr/>
        </p:nvSpPr>
        <p:spPr>
          <a:xfrm>
            <a:off x="5891463" y="2490521"/>
            <a:ext cx="60939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D : descriptor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A : alignment model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b="0" i="0" u="none" strike="noStrike" baseline="0" dirty="0">
                <a:latin typeface="NimbusRomNo9L-Regu"/>
              </a:rPr>
              <a:t>E-E  : end-to-end</a:t>
            </a:r>
          </a:p>
          <a:p>
            <a:pPr algn="l"/>
            <a:endParaRPr lang="en-US" altLang="ko-KR" sz="2400" b="0" i="0" u="none" strike="noStrike" baseline="0" dirty="0">
              <a:latin typeface="NimbusRomNo9L-Regu"/>
            </a:endParaRPr>
          </a:p>
          <a:p>
            <a:pPr algn="l"/>
            <a:r>
              <a:rPr lang="en-US" altLang="ko-KR" sz="2400" dirty="0">
                <a:latin typeface="NimbusRomNo9L-Regu"/>
              </a:rPr>
              <a:t>S :</a:t>
            </a:r>
            <a:r>
              <a:rPr lang="en-US" altLang="ko-KR" sz="2400" b="0" i="0" u="none" strike="noStrike" baseline="0" dirty="0">
                <a:latin typeface="NimbusRomNo9L-Regu"/>
              </a:rPr>
              <a:t> supervision is strong (s) or weak (w)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151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F43BF-F625-46B7-92D3-F683C9CB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78" y="1825625"/>
            <a:ext cx="503722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SIFT (Scale Invariant Feature Transform)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Scale-space</a:t>
            </a:r>
            <a:r>
              <a:rPr lang="ko-KR" altLang="en-US" dirty="0"/>
              <a:t>를 만들어서 스케일 불변의 </a:t>
            </a:r>
            <a:r>
              <a:rPr lang="en-US" altLang="ko-KR" dirty="0"/>
              <a:t>feature point</a:t>
            </a:r>
            <a:r>
              <a:rPr lang="ko-KR" altLang="en-US" dirty="0"/>
              <a:t>를 검출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feature point</a:t>
            </a:r>
            <a:r>
              <a:rPr lang="ko-KR" altLang="en-US" dirty="0"/>
              <a:t> 주변의 지역적 특징을 설명하는 </a:t>
            </a:r>
            <a:r>
              <a:rPr lang="en-US" altLang="ko-KR" dirty="0"/>
              <a:t>descriptor</a:t>
            </a:r>
            <a:r>
              <a:rPr lang="ko-KR" altLang="en-US" dirty="0"/>
              <a:t>를 생성 후 매칭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8154D-EE9E-4035-BC88-F2474BF4C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44"/>
          <a:stretch/>
        </p:blipFill>
        <p:spPr bwMode="auto">
          <a:xfrm>
            <a:off x="0" y="1825625"/>
            <a:ext cx="5931440" cy="23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DB71DC-2AC0-428D-ACA0-7C00F5CB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8" y="4272561"/>
            <a:ext cx="4755983" cy="23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39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5A00C-68F5-4922-9314-C2B08CB3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39" y="1825625"/>
            <a:ext cx="3258005" cy="61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D3EB6-E8A4-40C9-92F0-0994298F1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686" y="3988779"/>
            <a:ext cx="3219899" cy="5144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496C9B-45D1-4EAD-9BEE-AA7A29EA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686" y="4613895"/>
            <a:ext cx="5201376" cy="8287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49B888-2DD8-454A-BADB-7A8332126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5" y="2844487"/>
            <a:ext cx="5031545" cy="35674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3EE2E6-AE9F-4B06-9903-2E1D37D81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78"/>
          <a:stretch/>
        </p:blipFill>
        <p:spPr>
          <a:xfrm>
            <a:off x="5784306" y="79912"/>
            <a:ext cx="2743699" cy="24366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BCA9E1D-CAF4-4B49-9D44-AF24EA045D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90"/>
          <a:stretch/>
        </p:blipFill>
        <p:spPr>
          <a:xfrm>
            <a:off x="8704875" y="79912"/>
            <a:ext cx="2600688" cy="24366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9963F0-7367-4EF6-B13B-AAF901AEF06A}"/>
              </a:ext>
            </a:extLst>
          </p:cNvPr>
          <p:cNvSpPr txBox="1"/>
          <p:nvPr/>
        </p:nvSpPr>
        <p:spPr>
          <a:xfrm>
            <a:off x="8993019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20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3437CA-C18C-4C09-99A6-8069991899ED}"/>
              </a:ext>
            </a:extLst>
          </p:cNvPr>
          <p:cNvSpPr txBox="1"/>
          <p:nvPr/>
        </p:nvSpPr>
        <p:spPr>
          <a:xfrm>
            <a:off x="6143956" y="2516568"/>
            <a:ext cx="20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Kernel_size</a:t>
            </a:r>
            <a:r>
              <a:rPr lang="en-US" altLang="ko-KR" dirty="0"/>
              <a:t> = 100</a:t>
            </a:r>
          </a:p>
          <a:p>
            <a:r>
              <a:rPr lang="en-US" altLang="ko-KR" dirty="0"/>
              <a:t>Sigma = 10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96A60-DF0C-4CE3-8752-B5B37F910BD4}"/>
              </a:ext>
            </a:extLst>
          </p:cNvPr>
          <p:cNvSpPr txBox="1"/>
          <p:nvPr/>
        </p:nvSpPr>
        <p:spPr>
          <a:xfrm>
            <a:off x="2244220" y="6408756"/>
            <a:ext cx="1452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i="0" dirty="0">
                <a:effectLst/>
                <a:latin typeface="맑은 고딕 (본문)"/>
              </a:rPr>
              <a:t>Scale-space</a:t>
            </a:r>
            <a:endParaRPr lang="ko-KR" altLang="en-US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311992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D6E402-3460-46DC-A301-784DB7ED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70" y="1909483"/>
            <a:ext cx="5075601" cy="39982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CF6205-DF2A-4433-89DE-3CCA4D898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5" y="1909483"/>
            <a:ext cx="6348327" cy="41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B2E95F-1FFE-46F8-946B-D09B610B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2" y="1565182"/>
            <a:ext cx="689263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7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1290EC8-CD92-4104-BC1A-1FC3F75D8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390" y="4068016"/>
            <a:ext cx="33051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18B1DF-AA89-4F5E-A8B8-6EDC37ED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22" y="2031000"/>
            <a:ext cx="6315956" cy="9526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271D524-8C25-41CE-94F7-6F2E6934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7846"/>
            <a:ext cx="6602506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Sobel </a:t>
            </a:r>
            <a:r>
              <a:rPr lang="ko-KR" altLang="en-US" dirty="0"/>
              <a:t>필터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이미지상에서 경계선이나 </a:t>
            </a:r>
            <a:r>
              <a:rPr lang="ko-KR" altLang="en-US" dirty="0" err="1"/>
              <a:t>엣지를</a:t>
            </a:r>
            <a:r>
              <a:rPr lang="ko-KR" altLang="en-US" dirty="0"/>
              <a:t> 감지하는 데 사용되는 커널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픽셀에 대해 그 주변 픽셀의 </a:t>
            </a:r>
            <a:r>
              <a:rPr lang="en-US" altLang="ko-KR" dirty="0"/>
              <a:t>gradient</a:t>
            </a:r>
            <a:r>
              <a:rPr lang="ko-KR" altLang="en-US" dirty="0"/>
              <a:t>를 계산하여</a:t>
            </a:r>
            <a:r>
              <a:rPr lang="en-US" altLang="ko-KR" dirty="0"/>
              <a:t>, </a:t>
            </a:r>
            <a:r>
              <a:rPr lang="ko-KR" altLang="en-US" dirty="0"/>
              <a:t>경계선에 있는 픽셀을 강조</a:t>
            </a:r>
          </a:p>
        </p:txBody>
      </p:sp>
    </p:spTree>
    <p:extLst>
      <p:ext uri="{BB962C8B-B14F-4D97-AF65-F5344CB8AC3E}">
        <p14:creationId xmlns:p14="http://schemas.microsoft.com/office/powerpoint/2010/main" val="201083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76572-9A14-4937-94E9-1FFFBCD9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1-1. </a:t>
            </a:r>
            <a:r>
              <a:rPr lang="ko-KR" altLang="en-US" dirty="0"/>
              <a:t>용어설명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F4B7E-9130-46D9-A91D-AB23939F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213" y="2065805"/>
            <a:ext cx="5086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446</Words>
  <Application>Microsoft Office PowerPoint</Application>
  <PresentationFormat>와이드스크린</PresentationFormat>
  <Paragraphs>98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NimbusRomNo9L-Regu</vt:lpstr>
      <vt:lpstr>맑은 고딕</vt:lpstr>
      <vt:lpstr>맑은 고딕 (본문)</vt:lpstr>
      <vt:lpstr>Arial</vt:lpstr>
      <vt:lpstr>Office 테마</vt:lpstr>
      <vt:lpstr>End-to-end weakly-supervised semantic alignment</vt:lpstr>
      <vt:lpstr>1. 논문 개요</vt:lpstr>
      <vt:lpstr>1. 논문 개요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1-1. 용어설명</vt:lpstr>
      <vt:lpstr>2. 모델</vt:lpstr>
      <vt:lpstr>2. 모델</vt:lpstr>
      <vt:lpstr>2-1. 용어 설명</vt:lpstr>
      <vt:lpstr>2-1. 용어 설명</vt:lpstr>
      <vt:lpstr>2. 모델</vt:lpstr>
      <vt:lpstr>3. 평가 및 결과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60</cp:revision>
  <dcterms:created xsi:type="dcterms:W3CDTF">2023-09-03T23:41:12Z</dcterms:created>
  <dcterms:modified xsi:type="dcterms:W3CDTF">2023-09-12T07:17:54Z</dcterms:modified>
</cp:coreProperties>
</file>